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62" r:id="rId4"/>
    <p:sldId id="264" r:id="rId5"/>
    <p:sldId id="260" r:id="rId6"/>
    <p:sldId id="261" r:id="rId7"/>
    <p:sldId id="270" r:id="rId8"/>
    <p:sldId id="277" r:id="rId9"/>
    <p:sldId id="276"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6" d="100"/>
          <a:sy n="166" d="100"/>
        </p:scale>
        <p:origin x="156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belle Long HMI" userId="8d4c7e97-d177-4e5c-8cd1-b90acd6ca150" providerId="ADAL" clId="{37DE4E6A-C93B-423C-A9A0-7C415A5A81E3}"/>
    <pc:docChg chg="undo custSel modSld">
      <pc:chgData name="Annabelle Long HMI" userId="8d4c7e97-d177-4e5c-8cd1-b90acd6ca150" providerId="ADAL" clId="{37DE4E6A-C93B-423C-A9A0-7C415A5A81E3}" dt="2026-07-08T11:37:08.425" v="26" actId="20577"/>
      <pc:docMkLst>
        <pc:docMk/>
      </pc:docMkLst>
      <pc:sldChg chg="modSp mod">
        <pc:chgData name="Annabelle Long HMI" userId="8d4c7e97-d177-4e5c-8cd1-b90acd6ca150" providerId="ADAL" clId="{37DE4E6A-C93B-423C-A9A0-7C415A5A81E3}" dt="2026-06-29T11:04:38.878" v="8" actId="1076"/>
        <pc:sldMkLst>
          <pc:docMk/>
          <pc:sldMk cId="3356791903" sldId="260"/>
        </pc:sldMkLst>
        <pc:graphicFrameChg chg="mod modGraphic">
          <ac:chgData name="Annabelle Long HMI" userId="8d4c7e97-d177-4e5c-8cd1-b90acd6ca150" providerId="ADAL" clId="{37DE4E6A-C93B-423C-A9A0-7C415A5A81E3}" dt="2026-06-29T11:04:38.878" v="8" actId="1076"/>
          <ac:graphicFrameMkLst>
            <pc:docMk/>
            <pc:sldMk cId="3356791903" sldId="260"/>
            <ac:graphicFrameMk id="5" creationId="{5A182FA8-E1AB-D63D-6ECD-2D907EE595F6}"/>
          </ac:graphicFrameMkLst>
        </pc:graphicFrameChg>
      </pc:sldChg>
      <pc:sldChg chg="modSp mod">
        <pc:chgData name="Annabelle Long HMI" userId="8d4c7e97-d177-4e5c-8cd1-b90acd6ca150" providerId="ADAL" clId="{37DE4E6A-C93B-423C-A9A0-7C415A5A81E3}" dt="2026-06-29T11:04:49.277" v="10" actId="14734"/>
        <pc:sldMkLst>
          <pc:docMk/>
          <pc:sldMk cId="2212214201" sldId="264"/>
        </pc:sldMkLst>
        <pc:graphicFrameChg chg="modGraphic">
          <ac:chgData name="Annabelle Long HMI" userId="8d4c7e97-d177-4e5c-8cd1-b90acd6ca150" providerId="ADAL" clId="{37DE4E6A-C93B-423C-A9A0-7C415A5A81E3}" dt="2026-06-29T11:04:49.277" v="10" actId="14734"/>
          <ac:graphicFrameMkLst>
            <pc:docMk/>
            <pc:sldMk cId="2212214201" sldId="264"/>
            <ac:graphicFrameMk id="5" creationId="{F9BDBC17-CD2E-90F4-A5E7-9D45B87765A4}"/>
          </ac:graphicFrameMkLst>
        </pc:graphicFrameChg>
      </pc:sldChg>
      <pc:sldChg chg="modSp mod">
        <pc:chgData name="Annabelle Long HMI" userId="8d4c7e97-d177-4e5c-8cd1-b90acd6ca150" providerId="ADAL" clId="{37DE4E6A-C93B-423C-A9A0-7C415A5A81E3}" dt="2026-07-08T11:36:57.340" v="24" actId="20577"/>
        <pc:sldMkLst>
          <pc:docMk/>
          <pc:sldMk cId="2883864405" sldId="276"/>
        </pc:sldMkLst>
        <pc:graphicFrameChg chg="mod modGraphic">
          <ac:chgData name="Annabelle Long HMI" userId="8d4c7e97-d177-4e5c-8cd1-b90acd6ca150" providerId="ADAL" clId="{37DE4E6A-C93B-423C-A9A0-7C415A5A81E3}" dt="2026-07-08T11:36:57.340" v="24" actId="20577"/>
          <ac:graphicFrameMkLst>
            <pc:docMk/>
            <pc:sldMk cId="2883864405" sldId="276"/>
            <ac:graphicFrameMk id="2" creationId="{0C43063D-4996-8F50-39D2-9B3391C83F21}"/>
          </ac:graphicFrameMkLst>
        </pc:graphicFrameChg>
      </pc:sldChg>
      <pc:sldChg chg="modSp mod">
        <pc:chgData name="Annabelle Long HMI" userId="8d4c7e97-d177-4e5c-8cd1-b90acd6ca150" providerId="ADAL" clId="{37DE4E6A-C93B-423C-A9A0-7C415A5A81E3}" dt="2026-07-08T11:37:08.425" v="26" actId="20577"/>
        <pc:sldMkLst>
          <pc:docMk/>
          <pc:sldMk cId="2920400790" sldId="277"/>
        </pc:sldMkLst>
        <pc:graphicFrameChg chg="mod modGraphic">
          <ac:chgData name="Annabelle Long HMI" userId="8d4c7e97-d177-4e5c-8cd1-b90acd6ca150" providerId="ADAL" clId="{37DE4E6A-C93B-423C-A9A0-7C415A5A81E3}" dt="2026-07-08T11:37:08.425" v="26" actId="2057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512759345"/>
              </p:ext>
            </p:extLst>
          </p:nvPr>
        </p:nvGraphicFramePr>
        <p:xfrm>
          <a:off x="201820" y="631508"/>
          <a:ext cx="5821027" cy="4480560"/>
        </p:xfrm>
        <a:graphic>
          <a:graphicData uri="http://schemas.openxmlformats.org/drawingml/2006/table">
            <a:tbl>
              <a:tblPr firstRow="1" bandRow="1">
                <a:tableStyleId>{5C22544A-7EE6-4342-B048-85BDC9FD1C3A}</a:tableStyleId>
              </a:tblPr>
              <a:tblGrid>
                <a:gridCol w="889364">
                  <a:extLst>
                    <a:ext uri="{9D8B030D-6E8A-4147-A177-3AD203B41FA5}">
                      <a16:colId xmlns:a16="http://schemas.microsoft.com/office/drawing/2014/main" val="1397519339"/>
                    </a:ext>
                  </a:extLst>
                </a:gridCol>
                <a:gridCol w="3028708">
                  <a:extLst>
                    <a:ext uri="{9D8B030D-6E8A-4147-A177-3AD203B41FA5}">
                      <a16:colId xmlns:a16="http://schemas.microsoft.com/office/drawing/2014/main" val="279180329"/>
                    </a:ext>
                  </a:extLst>
                </a:gridCol>
                <a:gridCol w="1902955">
                  <a:extLst>
                    <a:ext uri="{9D8B030D-6E8A-4147-A177-3AD203B41FA5}">
                      <a16:colId xmlns:a16="http://schemas.microsoft.com/office/drawing/2014/main" val="1532179531"/>
                    </a:ext>
                  </a:extLst>
                </a:gridCol>
              </a:tblGrid>
              <a:tr h="226247">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600" dirty="0">
                          <a:solidFill>
                            <a:sysClr val="windowText" lastClr="000000"/>
                          </a:solidFill>
                          <a:effectLst/>
                          <a:latin typeface="Calibri" panose="020F0502020204030204" pitchFamily="34" charset="0"/>
                          <a:cs typeface="Calibri" panose="020F0502020204030204" pitchFamily="34" charset="0"/>
                        </a:rPr>
                        <a:t> </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6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04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1. </a:t>
                      </a:r>
                      <a:r>
                        <a:rPr lang="en-US" sz="6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Staff CPD opportunities were prioritised based on the outcomes of staff audits, allowing professional development to target specific areas of need. The PE Lead delivered staff meetings focused on PE delivery and assessment, helping teachers develop greater confidence in planning and teaching PE lessons.</a:t>
                      </a:r>
                    </a:p>
                    <a:p>
                      <a:r>
                        <a:rPr lang="en-GB" sz="600" dirty="0"/>
                        <a:t>Teachers developed a better understanding of progression within PE and became more confident when assessing pupil attainment. Additional support from the PE Lead allowed staff to ask questions and improve lesson quality across year groups.</a:t>
                      </a:r>
                    </a:p>
                    <a:p>
                      <a:r>
                        <a:rPr lang="en-GB" sz="600" dirty="0"/>
                        <a:t>Targeted CPD ensured training was relevant rather than generic, meaning staff felt more confident teaching PE lessons independently.</a:t>
                      </a:r>
                    </a:p>
                    <a:p>
                      <a:r>
                        <a:rPr lang="en-GB" sz="600" dirty="0"/>
                        <a:t>This created more consistency in PE lesson delivery across the school and improved the overall quality of teaching, ensuring pupils received higher quality PE provision.</a:t>
                      </a:r>
                    </a:p>
                    <a:p>
                      <a:r>
                        <a:rPr lang="en-GB" sz="600" dirty="0"/>
                        <a:t>Improved staff confidence also supports long-term sustainability because knowledge remains within school staff rather than relying on external providers.</a:t>
                      </a:r>
                    </a:p>
                    <a:p>
                      <a:r>
                        <a:rPr lang="en-GB" sz="600" b="1" dirty="0"/>
                        <a:t>Supporting evidence</a:t>
                      </a:r>
                    </a:p>
                    <a:p>
                      <a:r>
                        <a:rPr lang="en-GB" sz="600" dirty="0"/>
                        <a:t>Staff audit results identified CPD priorities. </a:t>
                      </a:r>
                    </a:p>
                    <a:p>
                      <a:r>
                        <a:rPr lang="en-GB" sz="600" dirty="0"/>
                        <a:t>Staff meeting delivered by PE Lead. </a:t>
                      </a:r>
                    </a:p>
                    <a:p>
                      <a:r>
                        <a:rPr lang="en-GB" sz="600" dirty="0"/>
                        <a:t>Teacher feedback showed improved confidence levels. </a:t>
                      </a:r>
                    </a:p>
                    <a:p>
                      <a:r>
                        <a:rPr lang="en-GB" sz="600" dirty="0"/>
                        <a:t>Improved consistency observed during PE lessons. </a:t>
                      </a:r>
                    </a:p>
                    <a:p>
                      <a:r>
                        <a:rPr lang="en-GB" sz="600" dirty="0"/>
                        <a:t>Sustainable model as CPD delivered internally with no additional cost.</a:t>
                      </a:r>
                    </a:p>
                    <a:p>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Some staff still required further support with PE assessment and confidence in delivering less familiar sports.</a:t>
                      </a:r>
                    </a:p>
                    <a:p>
                      <a:r>
                        <a:rPr lang="en-GB" sz="600" dirty="0"/>
                        <a:t>Time constraints limited opportunities for additional external CPD opportunities throughout the year.</a:t>
                      </a:r>
                    </a:p>
                    <a:p>
                      <a:r>
                        <a:rPr lang="en-GB" sz="600" dirty="0"/>
                        <a:t>Next year, further subject-specific CPD could focus on areas where staff confidence remains lower.</a:t>
                      </a: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2. </a:t>
                      </a:r>
                      <a:r>
                        <a:rPr lang="en-US" sz="6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A range of initiatives successfully increased physical activity opportunities throughout the school day. Sports Leaders were allocated during break and lunch times to organise activities and monitor equipment, encouraging pupils to remain active.</a:t>
                      </a:r>
                    </a:p>
                    <a:p>
                      <a:r>
                        <a:rPr lang="en-GB" sz="600" dirty="0"/>
                        <a:t>Targeted lunchtime clubs were introduced specifically for least active pupils, identified through pupil questionnaires relating to mental and physical wellbeing.</a:t>
                      </a:r>
                    </a:p>
                    <a:p>
                      <a:r>
                        <a:rPr lang="en-GB" sz="600" dirty="0"/>
                        <a:t>Additional after-school provision, including boxing and kickboxing clubs delivered through SH Active, increased opportunities for pupils to engage in physical activity beyond curriculum PE lessons.</a:t>
                      </a:r>
                    </a:p>
                    <a:p>
                      <a:r>
                        <a:rPr lang="en-GB" sz="600" dirty="0"/>
                        <a:t>Pupils had more opportunities to be active outside of timetabled PE lessons, helping increase daily active minutes.</a:t>
                      </a:r>
                    </a:p>
                    <a:p>
                      <a:r>
                        <a:rPr lang="en-GB" sz="600" dirty="0"/>
                        <a:t>Targeting least active children ensured support was directed towards pupils who needed additional encouragement to improve physical activity levels.</a:t>
                      </a:r>
                    </a:p>
                    <a:p>
                      <a:r>
                        <a:rPr lang="en-GB" sz="600" dirty="0"/>
                        <a:t>Break and lunch provision led to increased participation rates and more pupils engaging positively in active play.</a:t>
                      </a:r>
                    </a:p>
                    <a:p>
                      <a:r>
                        <a:rPr lang="en-GB" sz="600" b="1" dirty="0"/>
                        <a:t>Supporting evidence</a:t>
                      </a:r>
                    </a:p>
                    <a:p>
                      <a:r>
                        <a:rPr lang="en-GB" sz="600" dirty="0"/>
                        <a:t>Sports Leaders deployed at break and lunch times. </a:t>
                      </a:r>
                    </a:p>
                    <a:p>
                      <a:r>
                        <a:rPr lang="en-GB" sz="600" dirty="0"/>
                        <a:t>Increased use of playground equipment. </a:t>
                      </a:r>
                    </a:p>
                    <a:p>
                      <a:r>
                        <a:rPr lang="en-GB" sz="600" dirty="0"/>
                        <a:t>Pupil voice used when purchasing equipment. </a:t>
                      </a:r>
                    </a:p>
                    <a:p>
                      <a:r>
                        <a:rPr lang="en-GB" sz="600" dirty="0"/>
                        <a:t>Targeted lunchtime clubs for least active pupils. </a:t>
                      </a:r>
                    </a:p>
                    <a:p>
                      <a:r>
                        <a:rPr lang="en-GB" sz="600" dirty="0"/>
                        <a:t>Boxing and kickboxing clubs provided through SH Active. </a:t>
                      </a:r>
                    </a:p>
                    <a:p>
                      <a:r>
                        <a:rPr lang="en-GB" sz="600" dirty="0"/>
                        <a:t>Positive engagement observed during break and lunch periods.</a:t>
                      </a:r>
                    </a:p>
                    <a:p>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Some pupils did not attend after-school clubs due to transport or family commitments.</a:t>
                      </a:r>
                    </a:p>
                    <a:p>
                      <a:r>
                        <a:rPr lang="en-GB" sz="600" dirty="0"/>
                        <a:t>Monitoring active minutes across all pupils remains difficult, making it challenging to measure exact increases in physical activity levels.</a:t>
                      </a:r>
                    </a:p>
                    <a:p>
                      <a:r>
                        <a:rPr lang="en-GB" sz="600" dirty="0"/>
                        <a:t>Next year, pupil voice could be used further to identify additional activities pupils would like during lunch and after school.</a:t>
                      </a:r>
                    </a:p>
                    <a:p>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766202770"/>
              </p:ext>
            </p:extLst>
          </p:nvPr>
        </p:nvGraphicFramePr>
        <p:xfrm>
          <a:off x="188974" y="584628"/>
          <a:ext cx="5797298" cy="4785360"/>
        </p:xfrm>
        <a:graphic>
          <a:graphicData uri="http://schemas.openxmlformats.org/drawingml/2006/table">
            <a:tbl>
              <a:tblPr firstRow="1" bandRow="1">
                <a:tableStyleId>{5C22544A-7EE6-4342-B048-85BDC9FD1C3A}</a:tableStyleId>
              </a:tblPr>
              <a:tblGrid>
                <a:gridCol w="908306">
                  <a:extLst>
                    <a:ext uri="{9D8B030D-6E8A-4147-A177-3AD203B41FA5}">
                      <a16:colId xmlns:a16="http://schemas.microsoft.com/office/drawing/2014/main" val="1397519339"/>
                    </a:ext>
                  </a:extLst>
                </a:gridCol>
                <a:gridCol w="2993794">
                  <a:extLst>
                    <a:ext uri="{9D8B030D-6E8A-4147-A177-3AD203B41FA5}">
                      <a16:colId xmlns:a16="http://schemas.microsoft.com/office/drawing/2014/main" val="279180329"/>
                    </a:ext>
                  </a:extLst>
                </a:gridCol>
                <a:gridCol w="1895198">
                  <a:extLst>
                    <a:ext uri="{9D8B030D-6E8A-4147-A177-3AD203B41FA5}">
                      <a16:colId xmlns:a16="http://schemas.microsoft.com/office/drawing/2014/main" val="1532179531"/>
                    </a:ext>
                  </a:extLst>
                </a:gridCol>
              </a:tblGrid>
              <a:tr h="155578">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500" dirty="0">
                          <a:solidFill>
                            <a:sysClr val="windowText" lastClr="000000"/>
                          </a:solidFill>
                          <a:effectLst/>
                          <a:latin typeface="Calibri" panose="020F0502020204030204" pitchFamily="34" charset="0"/>
                          <a:cs typeface="Calibri" panose="020F0502020204030204" pitchFamily="34" charset="0"/>
                        </a:rPr>
                        <a:t> </a:t>
                      </a: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5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8788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3. </a:t>
                      </a:r>
                      <a:r>
                        <a:rPr lang="en-US" sz="5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500" b="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PE continued to maintain a high profile across school through regular sporting opportunities, competitions and the promotion of active lifestyles.</a:t>
                      </a:r>
                    </a:p>
                    <a:p>
                      <a:r>
                        <a:rPr lang="en-GB" sz="500" dirty="0"/>
                        <a:t>The introduction of a wider range of clubs and sporting opportunities ensured PE remained visible and valued across the school community.</a:t>
                      </a:r>
                    </a:p>
                    <a:p>
                      <a:r>
                        <a:rPr lang="en-GB" sz="500" dirty="0"/>
                        <a:t>Pupil voice played an important role in shaping provision, particularly through equipment purchases and extracurricular activities, helping pupils feel ownership over PE provision.</a:t>
                      </a:r>
                    </a:p>
                    <a:p>
                      <a:r>
                        <a:rPr lang="en-GB" sz="500" dirty="0"/>
                        <a:t>Sports Leaders also took on responsibility roles, developing leadership skills and helping promote physical activity across the school.</a:t>
                      </a:r>
                    </a:p>
                    <a:p>
                      <a:r>
                        <a:rPr lang="en-GB" sz="500" dirty="0"/>
                        <a:t>PE became recognised as an important part of school life rather than solely curriculum time.</a:t>
                      </a:r>
                    </a:p>
                    <a:p>
                      <a:r>
                        <a:rPr lang="en-GB" sz="500" dirty="0"/>
                        <a:t>Pupils developed positive attitudes towards exercise and healthy lifestyles.</a:t>
                      </a:r>
                    </a:p>
                    <a:p>
                      <a:r>
                        <a:rPr lang="en-GB" sz="500" dirty="0"/>
                        <a:t>Leadership opportunities helped pupils develop confidence, responsibility and teamwork skills that support wider school development.</a:t>
                      </a:r>
                    </a:p>
                    <a:p>
                      <a:r>
                        <a:rPr lang="en-GB" sz="500" dirty="0"/>
                        <a:t>A strong PE culture helped improve pupil wellbeing and engagement in school life more broadly.</a:t>
                      </a:r>
                    </a:p>
                    <a:p>
                      <a:r>
                        <a:rPr lang="en-GB" sz="500" b="1" dirty="0"/>
                        <a:t>Supporting evidence</a:t>
                      </a:r>
                    </a:p>
                    <a:p>
                      <a:r>
                        <a:rPr lang="en-GB" sz="500" dirty="0"/>
                        <a:t>Sports Leaders trained and deployed. </a:t>
                      </a:r>
                    </a:p>
                    <a:p>
                      <a:r>
                        <a:rPr lang="en-GB" sz="500" dirty="0"/>
                        <a:t>Wider range of extracurricular clubs. </a:t>
                      </a:r>
                    </a:p>
                    <a:p>
                      <a:r>
                        <a:rPr lang="en-GB" sz="500" dirty="0"/>
                        <a:t>PE promoted through competitions and sporting events. </a:t>
                      </a:r>
                    </a:p>
                    <a:p>
                      <a:r>
                        <a:rPr lang="en-GB" sz="500" dirty="0"/>
                        <a:t>Increased pupil involvement through pupil voice. </a:t>
                      </a:r>
                    </a:p>
                    <a:p>
                      <a:r>
                        <a:rPr lang="en-GB" sz="500" dirty="0"/>
                        <a:t>Positive pupil engagement observed throughout the year.</a:t>
                      </a:r>
                    </a:p>
                    <a:p>
                      <a:endParaRPr lang="en-GB" sz="500" dirty="0"/>
                    </a:p>
                    <a:p>
                      <a:endParaRPr lang="en-GB" sz="5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Some sporting opportunities were limited by staffing availability and timetable pressures.</a:t>
                      </a:r>
                    </a:p>
                    <a:p>
                      <a:r>
                        <a:rPr lang="en-GB" sz="500" dirty="0"/>
                        <a:t>Further celebration of sporting achievements could take place through assemblies, newsletters and parent communication to raise PE profile even further.</a:t>
                      </a:r>
                    </a:p>
                    <a:p>
                      <a:r>
                        <a:rPr lang="en-GB" sz="500" b="1" dirty="0"/>
                        <a:t>Supporting evidence</a:t>
                      </a:r>
                    </a:p>
                    <a:p>
                      <a:r>
                        <a:rPr lang="en-GB" sz="500" dirty="0"/>
                        <a:t>Sports Leaders trained and deployed. </a:t>
                      </a:r>
                    </a:p>
                    <a:p>
                      <a:r>
                        <a:rPr lang="en-GB" sz="500" dirty="0"/>
                        <a:t>Wider range of extracurricular clubs. </a:t>
                      </a:r>
                    </a:p>
                    <a:p>
                      <a:r>
                        <a:rPr lang="en-GB" sz="500" dirty="0"/>
                        <a:t>PE promoted through competitions and sporting events. </a:t>
                      </a:r>
                    </a:p>
                    <a:p>
                      <a:r>
                        <a:rPr lang="en-GB" sz="500" dirty="0"/>
                        <a:t>Increased pupil involvement through pupil voice. </a:t>
                      </a:r>
                    </a:p>
                    <a:p>
                      <a:r>
                        <a:rPr lang="en-GB" sz="500" dirty="0"/>
                        <a:t>Positive pupil engagement observed throughout the year.</a:t>
                      </a:r>
                    </a:p>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27379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4. </a:t>
                      </a:r>
                      <a:r>
                        <a:rPr lang="en-US" sz="5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The school offered a wide range of sports opportunities throughout the year, including athletics, cricket, football, boxing and kickboxing clubs.</a:t>
                      </a:r>
                    </a:p>
                    <a:p>
                      <a:r>
                        <a:rPr lang="en-GB" sz="500" dirty="0"/>
                        <a:t>A girls’ football club was introduced specifically to target girls and encourage greater participation in sport, addressing participation imbalance.</a:t>
                      </a:r>
                    </a:p>
                    <a:p>
                      <a:r>
                        <a:rPr lang="en-GB" sz="500" dirty="0"/>
                        <a:t>Competitions and extracurricular activities were offered equally to both boys and girls, ensuring equal access to sporting opportunities.</a:t>
                      </a:r>
                    </a:p>
                    <a:p>
                      <a:r>
                        <a:rPr lang="en-GB" sz="500" dirty="0"/>
                        <a:t>Pupil voice was regularly used to shape extracurricular provision and equipment purchases, ensuring activities reflected pupil interests.</a:t>
                      </a:r>
                    </a:p>
                    <a:p>
                      <a:r>
                        <a:rPr lang="en-GB" sz="500" dirty="0"/>
                        <a:t>Pupil Premium pupils were specifically targeted through lunchtime clubs to ensure equal opportunities regardless of background.</a:t>
                      </a:r>
                    </a:p>
                    <a:p>
                      <a:r>
                        <a:rPr lang="en-GB" sz="500" dirty="0"/>
                        <a:t>Girls’ football successfully encouraged female participation and helped engage a target group that can sometimes be underrepresented in sport.</a:t>
                      </a:r>
                    </a:p>
                    <a:p>
                      <a:r>
                        <a:rPr lang="en-GB" sz="500" dirty="0"/>
                        <a:t>Offering varied activities allowed pupils to experience sports beyond traditional curriculum PE.</a:t>
                      </a:r>
                    </a:p>
                    <a:p>
                      <a:r>
                        <a:rPr lang="en-GB" sz="500" dirty="0"/>
                        <a:t>Targeting Pupil Premium and less active children improved inclusivity and ensured wider participation across different groups.</a:t>
                      </a:r>
                    </a:p>
                    <a:p>
                      <a:r>
                        <a:rPr lang="en-GB" sz="500" dirty="0"/>
                        <a:t>Equal opportunities for boys and girls helped create a more inclusive sporting culture across school.</a:t>
                      </a:r>
                    </a:p>
                    <a:p>
                      <a:r>
                        <a:rPr lang="en-GB" sz="500" b="1" dirty="0"/>
                        <a:t>Supporting evidence</a:t>
                      </a:r>
                    </a:p>
                    <a:p>
                      <a:r>
                        <a:rPr lang="en-GB" sz="500" dirty="0"/>
                        <a:t>Girls football club introduced for KS2 girls. </a:t>
                      </a:r>
                    </a:p>
                    <a:p>
                      <a:r>
                        <a:rPr lang="en-GB" sz="500" dirty="0"/>
                        <a:t>Athletics, cricket and football tournaments attended. </a:t>
                      </a:r>
                    </a:p>
                    <a:p>
                      <a:r>
                        <a:rPr lang="en-GB" sz="500" dirty="0"/>
                        <a:t>Boxing and kickboxing after-school clubs offered. </a:t>
                      </a:r>
                    </a:p>
                    <a:p>
                      <a:r>
                        <a:rPr lang="en-GB" sz="500" dirty="0"/>
                        <a:t>Equal participation opportunities for boys and girls. </a:t>
                      </a:r>
                    </a:p>
                    <a:p>
                      <a:r>
                        <a:rPr lang="en-GB" sz="500" dirty="0"/>
                        <a:t>Pupil Premium targeted lunchtime clubs. </a:t>
                      </a:r>
                    </a:p>
                    <a:p>
                      <a:r>
                        <a:rPr lang="en-GB" sz="500" dirty="0"/>
                        <a:t>Wide range of extracurricular provision based on pupil voice</a:t>
                      </a:r>
                    </a:p>
                    <a:p>
                      <a:endParaRPr lang="en-GB" sz="500" dirty="0"/>
                    </a:p>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Attendance at some extracurricular clubs fluctuated throughout the year.</a:t>
                      </a:r>
                    </a:p>
                    <a:p>
                      <a:r>
                        <a:rPr lang="en-GB" sz="500" dirty="0"/>
                        <a:t>Further broadening provision to include alternative sports such as dance, gymnastics or outdoor adventurous activities could increase engagement for additional pupil groups.</a:t>
                      </a:r>
                    </a:p>
                    <a:p>
                      <a:r>
                        <a:rPr lang="en-GB" sz="500" dirty="0"/>
                        <a:t>Continue developing pupil voice systems to ensure club provision remains relevant.</a:t>
                      </a:r>
                    </a:p>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44728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5. </a:t>
                      </a:r>
                      <a:r>
                        <a:rPr lang="en-US" sz="5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492673781"/>
              </p:ext>
            </p:extLst>
          </p:nvPr>
        </p:nvGraphicFramePr>
        <p:xfrm>
          <a:off x="274848" y="2159794"/>
          <a:ext cx="5610969" cy="1963607"/>
        </p:xfrm>
        <a:graphic>
          <a:graphicData uri="http://schemas.openxmlformats.org/drawingml/2006/table">
            <a:tbl>
              <a:tblPr firstRow="1" bandRow="1">
                <a:tableStyleId>{5C22544A-7EE6-4342-B048-85BDC9FD1C3A}</a:tableStyleId>
              </a:tblPr>
              <a:tblGrid>
                <a:gridCol w="2580657">
                  <a:extLst>
                    <a:ext uri="{9D8B030D-6E8A-4147-A177-3AD203B41FA5}">
                      <a16:colId xmlns:a16="http://schemas.microsoft.com/office/drawing/2014/main" val="1397519339"/>
                    </a:ext>
                  </a:extLst>
                </a:gridCol>
                <a:gridCol w="3030312">
                  <a:extLst>
                    <a:ext uri="{9D8B030D-6E8A-4147-A177-3AD203B41FA5}">
                      <a16:colId xmlns:a16="http://schemas.microsoft.com/office/drawing/2014/main" val="279180329"/>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8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8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800" dirty="0">
                          <a:solidFill>
                            <a:sysClr val="windowText" lastClr="000000"/>
                          </a:solidFill>
                          <a:effectLst/>
                          <a:latin typeface="Calibri" panose="020F0502020204030204" pitchFamily="34" charset="0"/>
                          <a:cs typeface="Calibri" panose="020F0502020204030204" pitchFamily="34" charset="0"/>
                        </a:rPr>
                        <a:t> </a:t>
                      </a:r>
                      <a:endParaRPr lang="en-US" sz="8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1. </a:t>
                      </a:r>
                      <a:r>
                        <a:rPr lang="en-US" sz="800" dirty="0">
                          <a:effectLst/>
                          <a:latin typeface="Calibri" panose="020F0502020204030204" pitchFamily="34" charset="0"/>
                          <a:cs typeface="Calibri" panose="020F0502020204030204" pitchFamily="34" charset="0"/>
                        </a:rPr>
                        <a:t>Swim competently, confidently and proficiently over a distance of at least 25 </a:t>
                      </a:r>
                      <a:r>
                        <a:rPr lang="en-US" sz="800" dirty="0" err="1">
                          <a:effectLst/>
                          <a:latin typeface="Calibri" panose="020F0502020204030204" pitchFamily="34" charset="0"/>
                          <a:cs typeface="Calibri" panose="020F0502020204030204" pitchFamily="34" charset="0"/>
                        </a:rPr>
                        <a:t>metres</a:t>
                      </a: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mn-lt"/>
                          <a:ea typeface="+mn-ea"/>
                          <a:cs typeface="+mn-cs"/>
                        </a:rPr>
                        <a:t>Lessons were geared towards children developing individual techniques to enable them to swim 25 metres and further confidently and correctly. Every swimming style was taught in a professional and confident way</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2. </a:t>
                      </a:r>
                      <a:r>
                        <a:rPr lang="en-US" sz="8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800" kern="1200" dirty="0">
                          <a:solidFill>
                            <a:schemeClr val="dk1"/>
                          </a:solidFill>
                          <a:effectLst/>
                          <a:latin typeface="+mn-lt"/>
                          <a:ea typeface="+mn-ea"/>
                          <a:cs typeface="+mn-cs"/>
                        </a:rPr>
                        <a:t>Instructors professionally identified development and direction on how to improve swimming techniques individually in every session. All groups showed improvements on a weekly basis.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3. </a:t>
                      </a:r>
                      <a:r>
                        <a:rPr lang="en-US" sz="800" dirty="0">
                          <a:effectLst/>
                          <a:latin typeface="Calibri" panose="020F0502020204030204" pitchFamily="34" charset="0"/>
                          <a:cs typeface="Calibri" panose="020F0502020204030204" pitchFamily="34" charset="0"/>
                        </a:rPr>
                        <a:t>Perform safe self-rescue in different water-based situations</a:t>
                      </a:r>
                      <a:endParaRPr lang="en-GB" sz="800" dirty="0">
                        <a:effectLst/>
                        <a:latin typeface="Calibri" panose="020F0502020204030204" pitchFamily="34" charset="0"/>
                        <a:ea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mn-lt"/>
                          <a:ea typeface="+mn-ea"/>
                          <a:cs typeface="+mn-cs"/>
                        </a:rPr>
                        <a:t>A lesson dedicated to water safety is a requirement at the swimming centre. Children were given the knowledge and instructions on how to perform a range of strategies to keep themselves safe in any real situations including wearing the appropriate clothing.</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 </a:t>
            </a:r>
            <a:r>
              <a:rPr lang="en-GB" sz="1100" dirty="0"/>
              <a:t>Staff CPD / Increasing confidence, knowledge and skills of staff in teaching PE</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098641317"/>
              </p:ext>
            </p:extLst>
          </p:nvPr>
        </p:nvGraphicFramePr>
        <p:xfrm>
          <a:off x="294842" y="694098"/>
          <a:ext cx="5530128" cy="3352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To improve staff confidence, knowledge and understanding when delivering high quality PE lessons and improve teacher confidence in assessing PE effectively.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The PE Lead will complete a staff audit to identify areas where staff feel less confident. Following this, the PE Lead will organise and deliver staff CPD through staff meetings and provide ongoing support where required throughout the academic year.</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Teachers will become more confident in delivering PE lessons independently and develop a stronger understanding of progression and assessment within PE.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Staff confidence audit completed. Staff meeting delivered by PE Lead. Teacher feedback collected after CPD sessions.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Staff confidence improved across the school, with teachers demonstrating greater confidence when delivering PE lessons and assessing pupil progress. PE lessons became more consistent in quality across year groups.</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Yes. The PE Lead delivered training internally, meaning knowledge and expertise now remain within school staff and can continue to be developed in future years without relying on external providers.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Staff audit results, teacher feedback forms, improved lesson observations and more consistent PE lesson delivery observed across school.</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No cost – training delivered internally by PE Lead.</a:t>
                      </a:r>
                    </a:p>
                    <a:p>
                      <a:pPr algn="l">
                        <a:lnSpc>
                          <a:spcPct val="100000"/>
                        </a:lnSpc>
                      </a:pPr>
                      <a:r>
                        <a:rPr lang="en-GB" sz="800" dirty="0">
                          <a:solidFill>
                            <a:schemeClr val="tx1"/>
                          </a:solidFill>
                          <a:latin typeface="Calibri" panose="020F0502020204030204" pitchFamily="34" charset="0"/>
                          <a:cs typeface="Calibri" panose="020F0502020204030204" pitchFamily="34" charset="0"/>
                        </a:rPr>
                        <a:t>£525.00 PE Hub Subscription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 </a:t>
            </a:r>
            <a:r>
              <a:rPr lang="en-GB" sz="1100" dirty="0"/>
              <a:t>Increasing engagement of all pupils in regular physical activity</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57104628"/>
              </p:ext>
            </p:extLst>
          </p:nvPr>
        </p:nvGraphicFramePr>
        <p:xfrm>
          <a:off x="158496" y="694098"/>
          <a:ext cx="5666474" cy="3596640"/>
        </p:xfrm>
        <a:graphic>
          <a:graphicData uri="http://schemas.openxmlformats.org/drawingml/2006/table">
            <a:tbl>
              <a:tblPr firstRow="1" bandRow="1">
                <a:tableStyleId>{5C22544A-7EE6-4342-B048-85BDC9FD1C3A}</a:tableStyleId>
              </a:tblPr>
              <a:tblGrid>
                <a:gridCol w="509907">
                  <a:extLst>
                    <a:ext uri="{9D8B030D-6E8A-4147-A177-3AD203B41FA5}">
                      <a16:colId xmlns:a16="http://schemas.microsoft.com/office/drawing/2014/main" val="1397519339"/>
                    </a:ext>
                  </a:extLst>
                </a:gridCol>
                <a:gridCol w="1116526">
                  <a:extLst>
                    <a:ext uri="{9D8B030D-6E8A-4147-A177-3AD203B41FA5}">
                      <a16:colId xmlns:a16="http://schemas.microsoft.com/office/drawing/2014/main" val="3874769663"/>
                    </a:ext>
                  </a:extLst>
                </a:gridCol>
                <a:gridCol w="1548217">
                  <a:extLst>
                    <a:ext uri="{9D8B030D-6E8A-4147-A177-3AD203B41FA5}">
                      <a16:colId xmlns:a16="http://schemas.microsoft.com/office/drawing/2014/main" val="279180329"/>
                    </a:ext>
                  </a:extLst>
                </a:gridCol>
                <a:gridCol w="1474643">
                  <a:extLst>
                    <a:ext uri="{9D8B030D-6E8A-4147-A177-3AD203B41FA5}">
                      <a16:colId xmlns:a16="http://schemas.microsoft.com/office/drawing/2014/main" val="1419483341"/>
                    </a:ext>
                  </a:extLst>
                </a:gridCol>
                <a:gridCol w="1017181">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To increase daily physical activity levels for all pupils by providing additional opportunities for physical activity during break times, lunch times and through targeted extracurricular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Sports Leaders will be trained and allocated to support break and lunch time activities. Playground equipment will be monitored and pupil voice will be used when purchasing new equipment. Targeted lunchtime clubs will be offered to least active pupils identified through pupil questionnaires.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More pupils engaging in physical activity outside PE lessons, increased active minutes throughout the school day and improved participation from less active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Sports Leaders allocated. Playground equipment purchased following pupil voice. Lunchtime clubs targeted towards least active children.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More pupils regularly engaged in active play during break and lunch times. Least active pupils participated well in targeted lunchtime clubs and overall engagement in physical activity increased across the school day.</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Yes. Sports Leaders can continue supporting activities each year and equipment purchased will continue to be used in future years. Pupil voice will continue to help guide future provision.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Increased use of playground equipment, pupil participation records, lunchtime club attendance data and positive pupil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kern="1200" dirty="0">
                          <a:solidFill>
                            <a:schemeClr val="dk1"/>
                          </a:solidFill>
                          <a:effectLst/>
                          <a:latin typeface="+mn-lt"/>
                          <a:ea typeface="+mn-ea"/>
                          <a:cs typeface="+mn-cs"/>
                        </a:rPr>
                        <a:t>Sun shade = £3070.04</a:t>
                      </a:r>
                    </a:p>
                    <a:p>
                      <a:r>
                        <a:rPr lang="en-GB" sz="700" kern="1200" dirty="0">
                          <a:solidFill>
                            <a:schemeClr val="dk1"/>
                          </a:solidFill>
                          <a:effectLst/>
                          <a:latin typeface="+mn-lt"/>
                          <a:ea typeface="+mn-ea"/>
                          <a:cs typeface="+mn-cs"/>
                        </a:rPr>
                        <a:t>Activall = £3950</a:t>
                      </a:r>
                    </a:p>
                    <a:p>
                      <a:pPr fontAlgn="base"/>
                      <a:r>
                        <a:rPr lang="en-GB" sz="700" kern="1200" dirty="0">
                          <a:solidFill>
                            <a:schemeClr val="dk1"/>
                          </a:solidFill>
                          <a:effectLst/>
                          <a:latin typeface="+mn-lt"/>
                          <a:ea typeface="+mn-ea"/>
                          <a:cs typeface="+mn-cs"/>
                        </a:rPr>
                        <a:t>Sports Equipment = £23.32</a:t>
                      </a:r>
                    </a:p>
                    <a:p>
                      <a:pPr fontAlgn="base"/>
                      <a:r>
                        <a:rPr lang="en-GB" sz="700" kern="1200" dirty="0">
                          <a:solidFill>
                            <a:schemeClr val="dk1"/>
                          </a:solidFill>
                          <a:effectLst/>
                          <a:latin typeface="+mn-lt"/>
                          <a:ea typeface="+mn-ea"/>
                          <a:cs typeface="+mn-cs"/>
                        </a:rPr>
                        <a:t>Sports clubs – lunchtime = £3840</a:t>
                      </a:r>
                    </a:p>
                    <a:p>
                      <a:pPr fontAlgn="base"/>
                      <a:endParaRPr lang="en-GB" sz="700" kern="1200" dirty="0">
                        <a:solidFill>
                          <a:schemeClr val="dk1"/>
                        </a:solidFill>
                        <a:effectLst/>
                        <a:latin typeface="+mn-lt"/>
                        <a:ea typeface="+mn-ea"/>
                        <a:cs typeface="+mn-cs"/>
                      </a:endParaRPr>
                    </a:p>
                    <a:p>
                      <a:pPr fontAlgn="base"/>
                      <a:r>
                        <a:rPr lang="en-GB" sz="700" kern="1200" dirty="0">
                          <a:solidFill>
                            <a:schemeClr val="dk1"/>
                          </a:solidFill>
                          <a:effectLst/>
                          <a:latin typeface="+mn-lt"/>
                          <a:ea typeface="+mn-ea"/>
                          <a:cs typeface="+mn-cs"/>
                        </a:rPr>
                        <a:t>Trim Trail-£5491.64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174769"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GB" sz="1200" dirty="0"/>
              <a:t>To increase physical activity levels across the school</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836789856"/>
              </p:ext>
            </p:extLst>
          </p:nvPr>
        </p:nvGraphicFramePr>
        <p:xfrm>
          <a:off x="130250" y="575689"/>
          <a:ext cx="5530128" cy="3383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dirty="0">
                          <a:solidFill>
                            <a:sysClr val="windowText" lastClr="000000"/>
                          </a:solidFill>
                          <a:effectLst/>
                          <a:latin typeface="Calibri" panose="020F0502020204030204" pitchFamily="34" charset="0"/>
                          <a:cs typeface="Calibri" panose="020F0502020204030204" pitchFamily="34" charset="0"/>
                        </a:rPr>
                        <a:t>Supporting evidence</a:t>
                      </a:r>
                      <a:endParaRPr lang="en-GB" sz="6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Plan and monitor</a:t>
                      </a:r>
                      <a:br>
                        <a:rPr lang="en-US" sz="600" b="1" dirty="0">
                          <a:effectLst/>
                          <a:latin typeface="Calibri" panose="020F0502020204030204" pitchFamily="34" charset="0"/>
                          <a:cs typeface="Calibri" panose="020F0502020204030204" pitchFamily="34" charset="0"/>
                        </a:rPr>
                      </a:br>
                      <a:r>
                        <a:rPr lang="en-US" sz="6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To increase physical activity levels across the school by providing structured lunchtime physical activity clubs, specifically targeting least active pupils and encouraging greater participation in regular exercise.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The PE Lead organised external coaches to deliver lunchtime physical activity clubs throughout the school week. Target groups were identified through pupil voice and mental and physical health questionnaires, with a focus on engaging less active pupils and increasing participation during lunch times.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An increase in pupils achieving their daily active minutes, greater participation in physical activity during lunchtime, improved engagement from less active children and a more positive attitude towards exercise and healthy lifestyles.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Attendance registers from lunchtime clubs, pupil questionnaires used to identify target groups, PE Lead monitoring participation levels and pupil feedback collected throughout the year.</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ysClr val="windowText" lastClr="000000"/>
                          </a:solidFill>
                          <a:effectLst/>
                          <a:latin typeface="Calibri" panose="020F0502020204030204" pitchFamily="34" charset="0"/>
                          <a:cs typeface="Calibri" panose="020F0502020204030204" pitchFamily="34" charset="0"/>
                        </a:rPr>
                        <a:t>Approx. cost</a:t>
                      </a:r>
                      <a:endPar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Participation in physical activity during lunch times increased significantly, with more pupils regularly engaging in structured exercise opportunities. Least active pupils showed improved engagement and enthusiasm towards physical activity, helping increase active minutes across the school day. Pupils developed confidence and enjoyment when taking part in a wider range of activities.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a:t>
                      </a:r>
                      <a:r>
                        <a:rPr lang="en-GB" sz="600" dirty="0"/>
                        <a:t>es. Lunchtime clubs have created a positive culture around physical activity during unstructured parts of the school day. Successful activities can continue to be offered in future years and pupil voice can continue to shape provision based on interests and participation trends.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High attendance at lunchtime clubs, improved participation from targeted pupils, positive pupil feedback, increased engagement during lunch times and improved active minutes for identified least active children.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600" kern="1200" dirty="0">
                        <a:solidFill>
                          <a:schemeClr val="tx1"/>
                        </a:solidFill>
                        <a:effectLst/>
                        <a:latin typeface="+mn-lt"/>
                        <a:ea typeface="+mn-ea"/>
                        <a:cs typeface="Calibri" panose="020F0502020204030204" pitchFamily="34" charset="0"/>
                      </a:endParaRPr>
                    </a:p>
                    <a:p>
                      <a:r>
                        <a:rPr lang="en-GB" sz="600" kern="1200" dirty="0">
                          <a:solidFill>
                            <a:schemeClr val="dk1"/>
                          </a:solidFill>
                          <a:effectLst/>
                          <a:latin typeface="+mn-lt"/>
                          <a:ea typeface="+mn-ea"/>
                          <a:cs typeface="+mn-cs"/>
                        </a:rPr>
                        <a:t>Sun shade = £3070.04</a:t>
                      </a:r>
                    </a:p>
                    <a:p>
                      <a:r>
                        <a:rPr lang="en-GB" sz="600" kern="1200" dirty="0">
                          <a:solidFill>
                            <a:schemeClr val="dk1"/>
                          </a:solidFill>
                          <a:effectLst/>
                          <a:latin typeface="+mn-lt"/>
                          <a:ea typeface="+mn-ea"/>
                          <a:cs typeface="+mn-cs"/>
                        </a:rPr>
                        <a:t>Activall = £3950</a:t>
                      </a:r>
                    </a:p>
                    <a:p>
                      <a:pPr fontAlgn="base"/>
                      <a:r>
                        <a:rPr lang="en-GB" sz="600" kern="1200" dirty="0">
                          <a:solidFill>
                            <a:schemeClr val="dk1"/>
                          </a:solidFill>
                          <a:effectLst/>
                          <a:latin typeface="+mn-lt"/>
                          <a:ea typeface="+mn-ea"/>
                          <a:cs typeface="+mn-cs"/>
                        </a:rPr>
                        <a:t>Sports Equipment = £23.32</a:t>
                      </a:r>
                    </a:p>
                    <a:p>
                      <a:pPr fontAlgn="base"/>
                      <a:r>
                        <a:rPr lang="en-GB" sz="600" kern="1200" dirty="0">
                          <a:solidFill>
                            <a:schemeClr val="dk1"/>
                          </a:solidFill>
                          <a:effectLst/>
                          <a:latin typeface="+mn-lt"/>
                          <a:ea typeface="+mn-ea"/>
                          <a:cs typeface="+mn-cs"/>
                        </a:rPr>
                        <a:t>Sports clubs – lunchtime = £3840</a:t>
                      </a:r>
                    </a:p>
                    <a:p>
                      <a:pPr fontAlgn="base"/>
                      <a:endParaRPr lang="en-GB" sz="600" kern="1200" dirty="0">
                        <a:solidFill>
                          <a:schemeClr val="dk1"/>
                        </a:solidFill>
                        <a:effectLst/>
                        <a:latin typeface="+mn-lt"/>
                        <a:ea typeface="+mn-ea"/>
                        <a:cs typeface="+mn-cs"/>
                      </a:endParaRPr>
                    </a:p>
                    <a:p>
                      <a:pPr fontAlgn="base"/>
                      <a:r>
                        <a:rPr lang="en-GB" sz="600" kern="1200" dirty="0">
                          <a:solidFill>
                            <a:schemeClr val="dk1"/>
                          </a:solidFill>
                          <a:effectLst/>
                          <a:latin typeface="+mn-lt"/>
                          <a:ea typeface="+mn-ea"/>
                          <a:cs typeface="+mn-cs"/>
                        </a:rPr>
                        <a:t>£800.00 subscription for North Warwickshire Sports Association.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429</TotalTime>
  <Words>2916</Words>
  <Application>Microsoft Office PowerPoint</Application>
  <PresentationFormat>Custom</PresentationFormat>
  <Paragraphs>268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Tabitha Cassisi HMI</cp:lastModifiedBy>
  <cp:revision>18</cp:revision>
  <dcterms:created xsi:type="dcterms:W3CDTF">2025-10-08T18:09:30Z</dcterms:created>
  <dcterms:modified xsi:type="dcterms:W3CDTF">2026-07-16T13:12:42Z</dcterms:modified>
</cp:coreProperties>
</file>